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7"/>
  </p:notesMasterIdLst>
  <p:handoutMasterIdLst>
    <p:handoutMasterId r:id="rId18"/>
  </p:handoutMasterIdLst>
  <p:sldIdLst>
    <p:sldId id="256" r:id="rId5"/>
    <p:sldId id="259" r:id="rId6"/>
    <p:sldId id="260" r:id="rId7"/>
    <p:sldId id="278" r:id="rId8"/>
    <p:sldId id="275" r:id="rId9"/>
    <p:sldId id="281" r:id="rId10"/>
    <p:sldId id="286" r:id="rId11"/>
    <p:sldId id="283" r:id="rId12"/>
    <p:sldId id="284" r:id="rId13"/>
    <p:sldId id="282" r:id="rId14"/>
    <p:sldId id="287" r:id="rId15"/>
    <p:sldId id="288" r:id="rId16"/>
  </p:sldIdLst>
  <p:sldSz cx="9144000" cy="6858000" type="screen4x3"/>
  <p:notesSz cx="9928225" cy="6797675"/>
  <p:custDataLst>
    <p:tags r:id="rId1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9EDF4"/>
    <a:srgbClr val="FFFFFF"/>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71" autoAdjust="0"/>
    <p:restoredTop sz="94165" autoAdjust="0"/>
  </p:normalViewPr>
  <p:slideViewPr>
    <p:cSldViewPr>
      <p:cViewPr varScale="1">
        <p:scale>
          <a:sx n="74" d="100"/>
          <a:sy n="74" d="100"/>
        </p:scale>
        <p:origin x="1452" y="66"/>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10/08/2018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8/10/2018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861127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1822302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524865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463031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261999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3358703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049484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213439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104337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4166354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41856518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slide" Target="../slides/slide9.xml"/><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slide" Target="../slides/sl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7742094"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883098" y="620688"/>
            <a:ext cx="122413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2.1 – Business Requirements</a:t>
            </a:r>
            <a:endParaRPr lang="en-GB" sz="11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130149" y="620688"/>
            <a:ext cx="697435"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Scenario</a:t>
            </a:r>
            <a:endParaRPr lang="en-GB" sz="11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162748" y="620688"/>
            <a:ext cx="187220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1" dirty="0" smtClean="0">
                <a:latin typeface="Arial" panose="020B0604020202020204" pitchFamily="34" charset="0"/>
                <a:cs typeface="Arial" panose="020B0604020202020204" pitchFamily="34" charset="0"/>
              </a:rPr>
              <a:t>2.2 – Requirements Evaluation</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 action="ppaction://noaction"/>
          </p:cNvPr>
          <p:cNvSpPr/>
          <p:nvPr/>
        </p:nvSpPr>
        <p:spPr>
          <a:xfrm>
            <a:off x="4090470" y="620688"/>
            <a:ext cx="265826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3.1 – Analysis Techniques</a:t>
            </a:r>
            <a:endParaRPr lang="en-GB" sz="1100" b="1" dirty="0">
              <a:latin typeface="Arial" panose="020B0604020202020204" pitchFamily="34" charset="0"/>
              <a:cs typeface="Arial" panose="020B0604020202020204" pitchFamily="34" charset="0"/>
            </a:endParaRPr>
          </a:p>
        </p:txBody>
      </p:sp>
      <p:sp>
        <p:nvSpPr>
          <p:cNvPr id="14" name="Round Same Side Corner Rectangle 13">
            <a:hlinkClick r:id="" action="ppaction://noaction"/>
          </p:cNvPr>
          <p:cNvSpPr/>
          <p:nvPr userDrawn="1"/>
        </p:nvSpPr>
        <p:spPr>
          <a:xfrm>
            <a:off x="6804248" y="620688"/>
            <a:ext cx="93610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70266" y="983578"/>
            <a:ext cx="896622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9" name="Picture 8"/>
          <p:cNvPicPr/>
          <p:nvPr userDrawn="1"/>
        </p:nvPicPr>
        <p:blipFill>
          <a:blip r:embed="rId5" cstate="print">
            <a:extLst>
              <a:ext uri="{28A0092B-C50C-407E-A947-70E740481C1C}">
                <a14:useLocalDpi xmlns:a14="http://schemas.microsoft.com/office/drawing/2010/main" val="0"/>
              </a:ext>
            </a:extLst>
          </a:blip>
          <a:stretch>
            <a:fillRect/>
          </a:stretch>
        </p:blipFill>
        <p:spPr>
          <a:xfrm>
            <a:off x="7939883" y="44624"/>
            <a:ext cx="1168621" cy="91873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Resources/LO2%20-%20Case%20Study%2006.docx" TargetMode="External"/><Relationship Id="rId3" Type="http://schemas.openxmlformats.org/officeDocument/2006/relationships/hyperlink" Target="Resources/LO2%20-%20Case%20Study%2001.pdf" TargetMode="External"/><Relationship Id="rId7" Type="http://schemas.openxmlformats.org/officeDocument/2006/relationships/hyperlink" Target="Resources/LO2%20-%20Case%20Study%2005.doc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Resources/LO2%20-%20Case%20Study%2004.pdf" TargetMode="External"/><Relationship Id="rId5" Type="http://schemas.openxmlformats.org/officeDocument/2006/relationships/hyperlink" Target="Resources/LO2%20-%20Case%20Study%2003.docx" TargetMode="External"/><Relationship Id="rId4" Type="http://schemas.openxmlformats.org/officeDocument/2006/relationships/hyperlink" Target="Resources/LO2%20-%20Case%20Study%2002.docx"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amazon.co.uk/Systems-Analysis-A-Beginners-Guide/dp/033398630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books.google.co.uk/books/about/The_Information_Systems_Development_Life.html?id=RuVQAAAAMAAJ" TargetMode="External"/><Relationship Id="rId5" Type="http://schemas.openxmlformats.org/officeDocument/2006/relationships/hyperlink" Target="http://www.freetutes.com/systemanalysis/sa3-preliminary-analysis-case-study.html" TargetMode="External"/><Relationship Id="rId4" Type="http://schemas.openxmlformats.org/officeDocument/2006/relationships/hyperlink" Target="http://www.amazon.com/Systems-Analysis-Deisgn-Active-Approach/dp/0130225150"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682260"/>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11.2 - Be able to use investigative techniques to establish requirements for business systems</a:t>
            </a:r>
            <a:endParaRPr lang="en-GB" sz="2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
        <p:nvSpPr>
          <p:cNvPr id="6" name="TextBox 5"/>
          <p:cNvSpPr txBox="1"/>
          <p:nvPr/>
        </p:nvSpPr>
        <p:spPr>
          <a:xfrm>
            <a:off x="1880666" y="332656"/>
            <a:ext cx="6723781" cy="1492716"/>
          </a:xfrm>
          <a:prstGeom prst="rect">
            <a:avLst/>
          </a:prstGeom>
          <a:noFill/>
        </p:spPr>
        <p:txBody>
          <a:bodyPr wrap="square" rtlCol="0">
            <a:spAutoFit/>
          </a:bodyPr>
          <a:lstStyle/>
          <a:p>
            <a:pPr algn="r"/>
            <a:r>
              <a:rPr lang="en-GB" sz="3100" dirty="0" smtClean="0"/>
              <a:t> </a:t>
            </a:r>
            <a:r>
              <a:rPr lang="en-GB" sz="3100" dirty="0"/>
              <a:t>Cambridge </a:t>
            </a:r>
            <a:r>
              <a:rPr lang="en-GB" sz="3100" b="1" dirty="0" smtClean="0"/>
              <a:t>TECHNICALS- LEVEL </a:t>
            </a:r>
            <a:r>
              <a:rPr lang="en-GB" sz="3100" b="1" dirty="0"/>
              <a:t>3 </a:t>
            </a:r>
            <a:endParaRPr lang="en-GB" sz="3100" b="1" dirty="0" smtClean="0"/>
          </a:p>
          <a:p>
            <a:pPr algn="r"/>
            <a:r>
              <a:rPr lang="en-US" sz="2800" b="1" dirty="0"/>
              <a:t>Unit 11 - Systems Analysis and Design</a:t>
            </a:r>
            <a:endParaRPr lang="en-GB" sz="2800" b="1" dirty="0" smtClean="0"/>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pic>
        <p:nvPicPr>
          <p:cNvPr id="8" name="Picture 7"/>
          <p:cNvPicPr/>
          <p:nvPr/>
        </p:nvPicPr>
        <p:blipFill>
          <a:blip r:embed="rId4" cstate="print">
            <a:extLst>
              <a:ext uri="{28A0092B-C50C-407E-A947-70E740481C1C}">
                <a14:useLocalDpi xmlns:a14="http://schemas.microsoft.com/office/drawing/2010/main" val="0"/>
              </a:ext>
            </a:extLst>
          </a:blip>
          <a:stretch>
            <a:fillRect/>
          </a:stretch>
        </p:blipFill>
        <p:spPr>
          <a:xfrm>
            <a:off x="323528" y="332656"/>
            <a:ext cx="1557139" cy="1569660"/>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647700"/>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900" dirty="0"/>
              <a:t>In this report you will need to include oral or written statements and questions from stakeholders using the questionnaires produced in LO1, financial reports gained from the school or website, press cuttings, incident reports, organisational goals and objectives, interview notes or live interviews of interested parties.</a:t>
            </a:r>
          </a:p>
          <a:p>
            <a:pPr marL="285750" indent="-285750">
              <a:buClr>
                <a:srgbClr val="C00000"/>
              </a:buClr>
              <a:buSzPct val="80000"/>
              <a:buFont typeface="Arial" panose="020B0604020202020204" pitchFamily="34" charset="0"/>
              <a:buChar char="►"/>
            </a:pPr>
            <a:r>
              <a:rPr lang="en-US" sz="1900" dirty="0" smtClean="0"/>
              <a:t>This </a:t>
            </a:r>
            <a:r>
              <a:rPr lang="en-US" sz="1900" dirty="0"/>
              <a:t>should be conducted alongside the study of the scenario in P2, as the activities should be recorded using at least three different examples of the techniques identified in the teaching content. </a:t>
            </a:r>
            <a:r>
              <a:rPr lang="en-US" sz="1900" dirty="0" smtClean="0"/>
              <a:t>Suggested examples include:</a:t>
            </a:r>
          </a:p>
          <a:p>
            <a:pPr marL="627063" indent="-285750">
              <a:buClr>
                <a:srgbClr val="C00000"/>
              </a:buClr>
              <a:buSzPct val="100000"/>
              <a:buFont typeface="Wingdings" panose="05000000000000000000" pitchFamily="2" charset="2"/>
              <a:buChar char="§"/>
            </a:pPr>
            <a:r>
              <a:rPr lang="en-US" sz="1900" dirty="0" smtClean="0"/>
              <a:t>Interviewing </a:t>
            </a:r>
            <a:r>
              <a:rPr lang="en-US" sz="1900" dirty="0"/>
              <a:t>stakeholders</a:t>
            </a:r>
          </a:p>
          <a:p>
            <a:pPr marL="627063" indent="-285750">
              <a:buClr>
                <a:srgbClr val="C00000"/>
              </a:buClr>
              <a:buSzPct val="100000"/>
              <a:buFont typeface="Wingdings" panose="05000000000000000000" pitchFamily="2" charset="2"/>
              <a:buChar char="§"/>
            </a:pPr>
            <a:r>
              <a:rPr lang="en-US" sz="1900" dirty="0" smtClean="0"/>
              <a:t>Conducting </a:t>
            </a:r>
            <a:r>
              <a:rPr lang="en-US" sz="1900" dirty="0"/>
              <a:t>workshops (e.g. facilitation, goal definition, selection of appropriate stakeholders)</a:t>
            </a:r>
          </a:p>
          <a:p>
            <a:pPr marL="627063" indent="-285750">
              <a:buClr>
                <a:srgbClr val="C00000"/>
              </a:buClr>
              <a:buSzPct val="100000"/>
              <a:buFont typeface="Wingdings" panose="05000000000000000000" pitchFamily="2" charset="2"/>
              <a:buChar char="§"/>
            </a:pPr>
            <a:r>
              <a:rPr lang="en-US" sz="1900" dirty="0" smtClean="0"/>
              <a:t>Holding </a:t>
            </a:r>
            <a:r>
              <a:rPr lang="en-US" sz="1900" dirty="0"/>
              <a:t>focus groups</a:t>
            </a:r>
          </a:p>
          <a:p>
            <a:pPr marL="627063" indent="-285750">
              <a:buClr>
                <a:srgbClr val="C00000"/>
              </a:buClr>
              <a:buSzPct val="100000"/>
              <a:buFont typeface="Wingdings" panose="05000000000000000000" pitchFamily="2" charset="2"/>
              <a:buChar char="§"/>
            </a:pPr>
            <a:r>
              <a:rPr lang="en-US" sz="1900" dirty="0" smtClean="0"/>
              <a:t>Observing </a:t>
            </a:r>
            <a:r>
              <a:rPr lang="en-US" sz="1900" dirty="0"/>
              <a:t>worker activities</a:t>
            </a:r>
          </a:p>
          <a:p>
            <a:pPr marL="627063" indent="-285750">
              <a:buClr>
                <a:srgbClr val="C00000"/>
              </a:buClr>
              <a:buSzPct val="100000"/>
              <a:buFont typeface="Wingdings" panose="05000000000000000000" pitchFamily="2" charset="2"/>
              <a:buChar char="§"/>
            </a:pPr>
            <a:r>
              <a:rPr lang="en-US" sz="1900" dirty="0" smtClean="0"/>
              <a:t>Shadowing </a:t>
            </a:r>
            <a:r>
              <a:rPr lang="en-US" sz="1900" dirty="0"/>
              <a:t>workers</a:t>
            </a:r>
          </a:p>
          <a:p>
            <a:pPr marL="627063" indent="-285750">
              <a:buClr>
                <a:srgbClr val="C00000"/>
              </a:buClr>
              <a:buSzPct val="100000"/>
              <a:buFont typeface="Wingdings" panose="05000000000000000000" pitchFamily="2" charset="2"/>
              <a:buChar char="§"/>
            </a:pPr>
            <a:r>
              <a:rPr lang="en-US" sz="1900" dirty="0" smtClean="0"/>
              <a:t>Preparing </a:t>
            </a:r>
            <a:r>
              <a:rPr lang="en-US" sz="1900" dirty="0"/>
              <a:t>and distributing questionnaires and surveys to stakeholders</a:t>
            </a:r>
          </a:p>
          <a:p>
            <a:pPr>
              <a:buClr>
                <a:srgbClr val="C00000"/>
              </a:buClr>
              <a:buSzPct val="80000"/>
            </a:pPr>
            <a:r>
              <a:rPr lang="en-US" sz="1900" b="1" dirty="0" smtClean="0">
                <a:solidFill>
                  <a:srgbClr val="FF0000"/>
                </a:solidFill>
              </a:rPr>
              <a:t>P3.1 </a:t>
            </a:r>
            <a:r>
              <a:rPr lang="en-US" sz="1900" b="1" dirty="0">
                <a:solidFill>
                  <a:srgbClr val="FF0000"/>
                </a:solidFill>
              </a:rPr>
              <a:t>– Task </a:t>
            </a:r>
            <a:r>
              <a:rPr lang="en-US" sz="1900" b="1" dirty="0" smtClean="0">
                <a:solidFill>
                  <a:srgbClr val="FF0000"/>
                </a:solidFill>
              </a:rPr>
              <a:t>03 </a:t>
            </a:r>
            <a:r>
              <a:rPr lang="en-US" sz="1900" b="1" dirty="0">
                <a:solidFill>
                  <a:srgbClr val="FF0000"/>
                </a:solidFill>
              </a:rPr>
              <a:t>– </a:t>
            </a:r>
            <a:r>
              <a:rPr lang="en-US" sz="1900" dirty="0">
                <a:solidFill>
                  <a:srgbClr val="FF0000"/>
                </a:solidFill>
              </a:rPr>
              <a:t>Within this report or presentation, provide evidence of </a:t>
            </a:r>
            <a:r>
              <a:rPr lang="en-US" sz="1900" dirty="0" smtClean="0">
                <a:solidFill>
                  <a:srgbClr val="FF0000"/>
                </a:solidFill>
              </a:rPr>
              <a:t>at least 3 of the following: oral </a:t>
            </a:r>
            <a:r>
              <a:rPr lang="en-US" sz="1900" dirty="0">
                <a:solidFill>
                  <a:srgbClr val="FF0000"/>
                </a:solidFill>
              </a:rPr>
              <a:t>or written statements, questions from stakeholders, financial reports, press cuttings, incident reports, organisational goals and objectives, interview notes or live interviews of interested parties. </a:t>
            </a:r>
          </a:p>
        </p:txBody>
      </p:sp>
      <p:sp>
        <p:nvSpPr>
          <p:cNvPr id="9" name="Title 2"/>
          <p:cNvSpPr>
            <a:spLocks noGrp="1"/>
          </p:cNvSpPr>
          <p:nvPr>
            <p:ph type="title"/>
          </p:nvPr>
        </p:nvSpPr>
        <p:spPr>
          <a:xfrm>
            <a:off x="70266" y="72008"/>
            <a:ext cx="7670086" cy="548680"/>
          </a:xfrm>
        </p:spPr>
        <p:txBody>
          <a:bodyPr>
            <a:noAutofit/>
          </a:bodyPr>
          <a:lstStyle/>
          <a:p>
            <a:r>
              <a:rPr lang="en-US" sz="3200" dirty="0" smtClean="0"/>
              <a:t>P3.1 – Techniques – Gathering Resources</a:t>
            </a:r>
            <a:endParaRPr lang="en-GB" sz="3200" dirty="0"/>
          </a:p>
        </p:txBody>
      </p:sp>
    </p:spTree>
    <p:extLst>
      <p:ext uri="{BB962C8B-B14F-4D97-AF65-F5344CB8AC3E}">
        <p14:creationId xmlns:p14="http://schemas.microsoft.com/office/powerpoint/2010/main" val="2389193265"/>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786199"/>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840" dirty="0" smtClean="0"/>
              <a:t>Additional to </a:t>
            </a:r>
            <a:r>
              <a:rPr lang="en-US" sz="1840" dirty="0"/>
              <a:t>this report you will need to include </a:t>
            </a:r>
            <a:r>
              <a:rPr lang="en-US" sz="1840" dirty="0" smtClean="0"/>
              <a:t>evidence of your findings or as evidence as part of a group discussion on the following</a:t>
            </a:r>
            <a:r>
              <a:rPr lang="en-US" sz="1840" dirty="0"/>
              <a:t>:</a:t>
            </a:r>
          </a:p>
          <a:p>
            <a:pPr marL="627063" indent="-258763">
              <a:buClr>
                <a:srgbClr val="C00000"/>
              </a:buClr>
              <a:buSzPct val="100000"/>
              <a:buFont typeface="Wingdings" panose="05000000000000000000" pitchFamily="2" charset="2"/>
              <a:buChar char="§"/>
            </a:pPr>
            <a:r>
              <a:rPr lang="en-US" sz="1840" b="1" dirty="0" err="1" smtClean="0"/>
              <a:t>Analysing</a:t>
            </a:r>
            <a:r>
              <a:rPr lang="en-US" sz="1840" b="1" dirty="0" smtClean="0"/>
              <a:t> </a:t>
            </a:r>
            <a:r>
              <a:rPr lang="en-US" sz="1840" b="1" dirty="0"/>
              <a:t>current </a:t>
            </a:r>
            <a:r>
              <a:rPr lang="en-US" sz="1840" b="1" dirty="0" smtClean="0"/>
              <a:t>documents </a:t>
            </a:r>
            <a:r>
              <a:rPr lang="en-US" sz="1840" dirty="0" smtClean="0"/>
              <a:t>– choose sections from the scenario and financial documents, use these as evidence of the discussion, make points on these.</a:t>
            </a:r>
            <a:endParaRPr lang="en-US" sz="1840" dirty="0"/>
          </a:p>
          <a:p>
            <a:pPr marL="627063" indent="-258763">
              <a:buClr>
                <a:srgbClr val="C00000"/>
              </a:buClr>
              <a:buSzPct val="100000"/>
              <a:buFont typeface="Wingdings" panose="05000000000000000000" pitchFamily="2" charset="2"/>
              <a:buChar char="§"/>
            </a:pPr>
            <a:r>
              <a:rPr lang="en-US" sz="1840" b="1" dirty="0" smtClean="0"/>
              <a:t>Identifying deliverables </a:t>
            </a:r>
            <a:r>
              <a:rPr lang="en-US" sz="1840" dirty="0" smtClean="0"/>
              <a:t>– discuss models of project management, discuss what needs to be done, the budget and what needs to get done first.</a:t>
            </a:r>
          </a:p>
          <a:p>
            <a:pPr marL="355600" indent="-342900">
              <a:buClr>
                <a:srgbClr val="C00000"/>
              </a:buClr>
              <a:buSzPct val="80000"/>
              <a:buFont typeface="Arial" panose="020B0604020202020204" pitchFamily="34" charset="0"/>
              <a:buChar char="►"/>
            </a:pPr>
            <a:r>
              <a:rPr lang="en-US" sz="1840" dirty="0" smtClean="0"/>
              <a:t>This may seem like an additional task but can be done as a video, group discussion or by taking fragments of the documents. For this you should use one of the models of project management from LO1, waterfall, agile or linear, and make this a formal part of your report or presentation on how the project scenario and change should happen.</a:t>
            </a:r>
          </a:p>
          <a:p>
            <a:pPr marL="355600" indent="-342900">
              <a:buClr>
                <a:srgbClr val="C00000"/>
              </a:buClr>
              <a:buSzPct val="80000"/>
              <a:buFont typeface="Arial" panose="020B0604020202020204" pitchFamily="34" charset="0"/>
              <a:buChar char="►"/>
            </a:pPr>
            <a:r>
              <a:rPr lang="en-US" sz="1840" dirty="0" smtClean="0"/>
              <a:t>The examiner will at this as active participation in the project analysis and help pad out the brief documents you completed for P2 criteria. Specifically analyzing current documents can include discussing the scenario with your teacher and other students and negotiating the method of change, parallel, direct or phased, and will show understanding of the nature of interview and discussion.</a:t>
            </a:r>
            <a:endParaRPr lang="en-US" sz="1840" dirty="0"/>
          </a:p>
          <a:p>
            <a:pPr>
              <a:buClr>
                <a:srgbClr val="C00000"/>
              </a:buClr>
              <a:buSzPct val="80000"/>
            </a:pPr>
            <a:r>
              <a:rPr lang="en-US" sz="1840" b="1" dirty="0" smtClean="0">
                <a:solidFill>
                  <a:srgbClr val="FF0000"/>
                </a:solidFill>
              </a:rPr>
              <a:t>P3.1 </a:t>
            </a:r>
            <a:r>
              <a:rPr lang="en-US" sz="1840" b="1" dirty="0">
                <a:solidFill>
                  <a:srgbClr val="FF0000"/>
                </a:solidFill>
              </a:rPr>
              <a:t>– Task </a:t>
            </a:r>
            <a:r>
              <a:rPr lang="en-US" sz="1840" b="1" dirty="0" smtClean="0">
                <a:solidFill>
                  <a:srgbClr val="FF0000"/>
                </a:solidFill>
              </a:rPr>
              <a:t>04 </a:t>
            </a:r>
            <a:r>
              <a:rPr lang="en-US" sz="1840" b="1" dirty="0">
                <a:solidFill>
                  <a:srgbClr val="FF0000"/>
                </a:solidFill>
              </a:rPr>
              <a:t>– </a:t>
            </a:r>
            <a:r>
              <a:rPr lang="en-US" sz="1840" dirty="0">
                <a:solidFill>
                  <a:srgbClr val="FF0000"/>
                </a:solidFill>
              </a:rPr>
              <a:t>Within this report or presentation, provide evidence of </a:t>
            </a:r>
            <a:r>
              <a:rPr lang="en-US" sz="1840" dirty="0" smtClean="0">
                <a:solidFill>
                  <a:srgbClr val="FF0000"/>
                </a:solidFill>
              </a:rPr>
              <a:t>at </a:t>
            </a:r>
            <a:r>
              <a:rPr lang="en-US" sz="1840" dirty="0" err="1" smtClean="0">
                <a:solidFill>
                  <a:srgbClr val="FF0000"/>
                </a:solidFill>
              </a:rPr>
              <a:t>Analysing</a:t>
            </a:r>
            <a:r>
              <a:rPr lang="en-US" sz="1840" dirty="0" smtClean="0">
                <a:solidFill>
                  <a:srgbClr val="FF0000"/>
                </a:solidFill>
              </a:rPr>
              <a:t> Current Documents and Identifying Deliverables.</a:t>
            </a:r>
            <a:endParaRPr lang="en-US" sz="1840" dirty="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3600" dirty="0" smtClean="0"/>
              <a:t>P3.2 – Techniques – Document Analysis</a:t>
            </a:r>
            <a:endParaRPr lang="en-GB" sz="3600" dirty="0"/>
          </a:p>
        </p:txBody>
      </p:sp>
    </p:spTree>
    <p:extLst>
      <p:ext uri="{BB962C8B-B14F-4D97-AF65-F5344CB8AC3E}">
        <p14:creationId xmlns:p14="http://schemas.microsoft.com/office/powerpoint/2010/main" val="412016313"/>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878532"/>
          </a:xfrm>
          <a:prstGeom prst="rect">
            <a:avLst/>
          </a:prstGeom>
        </p:spPr>
        <p:txBody>
          <a:bodyPr wrap="square">
            <a:spAutoFit/>
          </a:bodyPr>
          <a:lstStyle/>
          <a:p>
            <a:pPr>
              <a:buClr>
                <a:srgbClr val="C00000"/>
              </a:buClr>
              <a:buSzPct val="80000"/>
            </a:pPr>
            <a:r>
              <a:rPr lang="en-US" sz="2320" b="1" dirty="0">
                <a:solidFill>
                  <a:srgbClr val="FF0000"/>
                </a:solidFill>
              </a:rPr>
              <a:t>P2.1 – Task 01 – </a:t>
            </a:r>
            <a:r>
              <a:rPr lang="en-US" sz="2320" dirty="0">
                <a:solidFill>
                  <a:srgbClr val="FF0000"/>
                </a:solidFill>
              </a:rPr>
              <a:t>Prepare a report or presentation that present the </a:t>
            </a:r>
            <a:r>
              <a:rPr lang="en-US" sz="2320" b="1" dirty="0">
                <a:solidFill>
                  <a:srgbClr val="FF0000"/>
                </a:solidFill>
              </a:rPr>
              <a:t>business requirements </a:t>
            </a:r>
            <a:r>
              <a:rPr lang="en-US" sz="2320" dirty="0">
                <a:solidFill>
                  <a:srgbClr val="FF0000"/>
                </a:solidFill>
              </a:rPr>
              <a:t>for a specified project covering Business systems, Business analysis processes and models, Identifying business requirements and Deliverables from business analysis.</a:t>
            </a:r>
          </a:p>
          <a:p>
            <a:pPr>
              <a:buClr>
                <a:srgbClr val="C00000"/>
              </a:buClr>
              <a:buSzPct val="80000"/>
            </a:pPr>
            <a:r>
              <a:rPr lang="en-US" sz="2320" b="1" dirty="0">
                <a:solidFill>
                  <a:srgbClr val="FF0000"/>
                </a:solidFill>
              </a:rPr>
              <a:t>P2.1 – Task </a:t>
            </a:r>
            <a:r>
              <a:rPr lang="en-US" sz="2320" b="1" dirty="0" smtClean="0">
                <a:solidFill>
                  <a:srgbClr val="FF0000"/>
                </a:solidFill>
              </a:rPr>
              <a:t>02 </a:t>
            </a:r>
            <a:r>
              <a:rPr lang="en-US" sz="2320" dirty="0">
                <a:solidFill>
                  <a:srgbClr val="FF0000"/>
                </a:solidFill>
              </a:rPr>
              <a:t>– Evaluate the business requirements in terms of completeness, detail, deliverables, stakeholder expectations and success criteria.</a:t>
            </a:r>
          </a:p>
          <a:p>
            <a:pPr>
              <a:buClr>
                <a:srgbClr val="C00000"/>
              </a:buClr>
              <a:buSzPct val="80000"/>
            </a:pPr>
            <a:r>
              <a:rPr lang="en-US" sz="2320" b="1" dirty="0" smtClean="0">
                <a:solidFill>
                  <a:srgbClr val="FF0000"/>
                </a:solidFill>
              </a:rPr>
              <a:t>P3.1 </a:t>
            </a:r>
            <a:r>
              <a:rPr lang="en-US" sz="2320" b="1" dirty="0">
                <a:solidFill>
                  <a:srgbClr val="FF0000"/>
                </a:solidFill>
              </a:rPr>
              <a:t>– Task 03 – </a:t>
            </a:r>
            <a:r>
              <a:rPr lang="en-US" sz="2320" dirty="0">
                <a:solidFill>
                  <a:srgbClr val="FF0000"/>
                </a:solidFill>
              </a:rPr>
              <a:t>Within this report or presentation, provide evidence of at least 3 of the following: oral or written statements, questions from stakeholders, financial reports, press cuttings, incident reports, organisational goals and objectives, interview notes or live interviews of interested parties. </a:t>
            </a:r>
          </a:p>
          <a:p>
            <a:pPr>
              <a:buClr>
                <a:srgbClr val="C00000"/>
              </a:buClr>
              <a:buSzPct val="80000"/>
            </a:pPr>
            <a:r>
              <a:rPr lang="en-US" sz="2320" b="1" dirty="0" smtClean="0">
                <a:solidFill>
                  <a:srgbClr val="FF0000"/>
                </a:solidFill>
              </a:rPr>
              <a:t>P3.1 – Task 04 – </a:t>
            </a:r>
            <a:r>
              <a:rPr lang="en-US" sz="2320" dirty="0" smtClean="0">
                <a:solidFill>
                  <a:srgbClr val="FF0000"/>
                </a:solidFill>
              </a:rPr>
              <a:t>Within this report or presentation, provide evidence of at </a:t>
            </a:r>
            <a:r>
              <a:rPr lang="en-US" sz="2320" dirty="0" err="1" smtClean="0">
                <a:solidFill>
                  <a:srgbClr val="FF0000"/>
                </a:solidFill>
              </a:rPr>
              <a:t>Analysing</a:t>
            </a:r>
            <a:r>
              <a:rPr lang="en-US" sz="2320" dirty="0" smtClean="0">
                <a:solidFill>
                  <a:srgbClr val="FF0000"/>
                </a:solidFill>
              </a:rPr>
              <a:t> Current Documents and Identifying Deliverables.</a:t>
            </a:r>
            <a:endParaRPr lang="en-US" sz="2320" dirty="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3600" dirty="0" smtClean="0"/>
              <a:t>LO2 – Assessment Criteria</a:t>
            </a:r>
            <a:endParaRPr lang="en-GB" sz="3600" dirty="0"/>
          </a:p>
        </p:txBody>
      </p:sp>
    </p:spTree>
    <p:extLst>
      <p:ext uri="{BB962C8B-B14F-4D97-AF65-F5344CB8AC3E}">
        <p14:creationId xmlns:p14="http://schemas.microsoft.com/office/powerpoint/2010/main" val="2503615642"/>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fontScale="90000"/>
          </a:bodyPr>
          <a:lstStyle/>
          <a:p>
            <a:r>
              <a:rPr lang="en-GB" sz="3600" b="1" dirty="0" smtClean="0"/>
              <a:t>Assignment Scenario</a:t>
            </a:r>
          </a:p>
        </p:txBody>
      </p:sp>
      <p:sp>
        <p:nvSpPr>
          <p:cNvPr id="4" name="Rectangle 3"/>
          <p:cNvSpPr/>
          <p:nvPr/>
        </p:nvSpPr>
        <p:spPr>
          <a:xfrm>
            <a:off x="179512" y="1052736"/>
            <a:ext cx="8784976" cy="5747727"/>
          </a:xfrm>
          <a:prstGeom prst="rect">
            <a:avLst/>
          </a:prstGeom>
        </p:spPr>
        <p:txBody>
          <a:bodyPr wrap="square">
            <a:spAutoFit/>
          </a:bodyPr>
          <a:lstStyle/>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This unit will enable you to develop the skills and knowledge required to actively use data analysis techniques to provide evidence and interpretation for decision making for a range of organisational needs. Organisations and individuals collect both quantitative and qualitative data and store it for current or future use. The data analyst examines, cleanses, transforms and models data in order to support decision making and understanding.</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This unit is mandatory to the Data Analyst specialist pathway in the Level 3 Diploma suite of qualifications due to its relevance in conducting data analysis and design solutions to meet business requirements. The unit supports the development of skills, knowledge and understanding relevant to the role of a data analyst and the techniques required</a:t>
            </a:r>
            <a:r>
              <a:rPr lang="en-US" sz="1750" dirty="0" smtClean="0">
                <a:latin typeface="Arial" panose="020B0604020202020204" pitchFamily="34" charset="0"/>
                <a:cs typeface="Arial" panose="020B0604020202020204" pitchFamily="34" charset="0"/>
              </a:rPr>
              <a:t>.</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The teaching content in every unit states what has to be taught to ensure that learners are able to access the highest grades.</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Anything which follows an i.e. details what must be taught as part of that area of content. Anything which follows an e.g. is illustrative, it should be noted that where e.g. is used, learners must know and be able to apply relevant examples in their work, although these do not need to be the same ones specified in the unit content.</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For internally assessed units you need to ensure that any assignments you create, or any modifications you make to an assignment, do not expect the learner to do more than they have been taught, but must enable them to access the full range of grades as described in the grading criteria.</a:t>
            </a:r>
            <a:endParaRPr lang="en-GB" sz="17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9643324"/>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41734246"/>
              </p:ext>
            </p:extLst>
          </p:nvPr>
        </p:nvGraphicFramePr>
        <p:xfrm>
          <a:off x="179512" y="1052736"/>
          <a:ext cx="8784976" cy="5577840"/>
        </p:xfrm>
        <a:graphic>
          <a:graphicData uri="http://schemas.openxmlformats.org/drawingml/2006/table">
            <a:tbl>
              <a:tblPr firstRow="1" bandRow="1">
                <a:tableStyleId>{B301B821-A1FF-4177-AEE7-76D212191A09}</a:tableStyleId>
              </a:tblPr>
              <a:tblGrid>
                <a:gridCol w="2016224"/>
                <a:gridCol w="2448272"/>
                <a:gridCol w="2232248"/>
                <a:gridCol w="2088232"/>
              </a:tblGrid>
              <a:tr h="202312">
                <a:tc>
                  <a:txBody>
                    <a:bodyPr/>
                    <a:lstStyle/>
                    <a:p>
                      <a:pPr algn="ctr"/>
                      <a:r>
                        <a:rPr lang="en-US" sz="1200" dirty="0" smtClean="0">
                          <a:latin typeface="Arial" panose="020B0604020202020204" pitchFamily="34" charset="0"/>
                          <a:cs typeface="Arial" panose="020B0604020202020204" pitchFamily="34" charset="0"/>
                        </a:rPr>
                        <a:t>LO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Pass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Merit</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Distinction</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9229">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The assessment criteria are the Pass requirements for this unit.</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7464">
                <a:tc>
                  <a:txBody>
                    <a:bodyPr/>
                    <a:lstStyle/>
                    <a:p>
                      <a:r>
                        <a:rPr lang="en-US" sz="1200" dirty="0" smtClean="0">
                          <a:latin typeface="Arial" panose="020B0604020202020204" pitchFamily="34" charset="0"/>
                          <a:cs typeface="Arial" panose="020B0604020202020204" pitchFamily="34" charset="0"/>
                        </a:rPr>
                        <a:t>LO1 - Understanding the role of systems analysis and design in relation to the systems development lifecycle</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P1 - </a:t>
                      </a:r>
                      <a:r>
                        <a:rPr kumimoji="0" lang="en-US" sz="1200" b="0" i="0" u="none" strike="noStrike" kern="1200" baseline="0" dirty="0" err="1" smtClean="0">
                          <a:solidFill>
                            <a:schemeClr val="dk1"/>
                          </a:solidFill>
                          <a:latin typeface="Arial" panose="020B0604020202020204" pitchFamily="34" charset="0"/>
                          <a:ea typeface="+mn-ea"/>
                          <a:cs typeface="Arial" panose="020B0604020202020204" pitchFamily="34" charset="0"/>
                        </a:rPr>
                        <a:t>Summarise</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 the main components of the systems development life cycle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M1 -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Compare and contrast a range of systems development life cycles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rowSpan="2">
                  <a:txBody>
                    <a:bodyPr/>
                    <a:lstStyle/>
                    <a:p>
                      <a:r>
                        <a:rPr lang="en-US" sz="1200" dirty="0" smtClean="0">
                          <a:latin typeface="Arial" panose="020B0604020202020204" pitchFamily="34" charset="0"/>
                          <a:cs typeface="Arial" panose="020B0604020202020204" pitchFamily="34" charset="0"/>
                        </a:rPr>
                        <a:t>LO2 - Be able to use investigative techniques to establish requirements for business 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Explore the business requirements for an identified business system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381000">
                <a:tc vMerge="1">
                  <a:txBody>
                    <a:bodyPr/>
                    <a:lstStyle/>
                    <a:p>
                      <a:endParaRPr lang="en-GB"/>
                    </a:p>
                  </a:txBody>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P3 -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Use different techniques to support the analysis of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c vMerge="1">
                  <a:txBody>
                    <a:bodyPr/>
                    <a:lstStyle/>
                    <a:p>
                      <a:endParaRPr lang="en-GB"/>
                    </a:p>
                  </a:txBody>
                  <a:tcPr/>
                </a:tc>
              </a:tr>
              <a:tr h="504056">
                <a:tc>
                  <a:txBody>
                    <a:bodyPr/>
                    <a:lstStyle/>
                    <a:p>
                      <a:r>
                        <a:rPr lang="en-US" sz="1200" dirty="0" smtClean="0">
                          <a:latin typeface="Arial" panose="020B0604020202020204" pitchFamily="34" charset="0"/>
                          <a:cs typeface="Arial" panose="020B0604020202020204" pitchFamily="34" charset="0"/>
                        </a:rPr>
                        <a:t>LO3 - Be able to develop and document models for business 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P4 -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Use the three view approach to document the design model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M2 -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Develop a set of Unified Modelling Language (UML) diagrams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D1 -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Evaluate the design model for the identified business system against original business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1000">
                <a:tc rowSpan="2">
                  <a:txBody>
                    <a:bodyPr/>
                    <a:lstStyle/>
                    <a:p>
                      <a:r>
                        <a:rPr lang="en-US" sz="1200" dirty="0" smtClean="0">
                          <a:latin typeface="Arial" panose="020B0604020202020204" pitchFamily="34" charset="0"/>
                          <a:cs typeface="Arial" panose="020B0604020202020204" pitchFamily="34" charset="0"/>
                        </a:rPr>
                        <a:t>LO4 - Be able to create logical and physical designs for specified business</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P5*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Create a logical design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rowSpan="2">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M3 -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Present the logical and physical designs for the identified business system to relevant stakeholders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rowSpan="2">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D2 -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Refine the logical and physical designs for the identified business system incorporating any stakeholder feedback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r>
              <a:tr h="381000">
                <a:tc vMerge="1">
                  <a:txBody>
                    <a:bodyPr/>
                    <a:lstStyle/>
                    <a:p>
                      <a:endParaRPr lang="en-GB"/>
                    </a:p>
                  </a:txBody>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P6 -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Create a physical design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3536635998"/>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3046988"/>
          </a:xfrm>
          <a:prstGeom prst="rect">
            <a:avLst/>
          </a:prstGeom>
        </p:spPr>
        <p:txBody>
          <a:bodyPr wrap="square">
            <a:spAutoFit/>
          </a:bodyPr>
          <a:lstStyle/>
          <a:p>
            <a:pPr>
              <a:buClr>
                <a:srgbClr val="C00000"/>
              </a:buClr>
              <a:buSzPct val="80000"/>
            </a:pPr>
            <a:r>
              <a:rPr lang="en-US" sz="1600" dirty="0" smtClean="0"/>
              <a:t>LO2 </a:t>
            </a:r>
            <a:r>
              <a:rPr lang="en-US" sz="1600" dirty="0"/>
              <a:t>Be able to use investigative techniques to establish requirements for business systems</a:t>
            </a:r>
          </a:p>
          <a:p>
            <a:pPr marL="285750" indent="-285750">
              <a:buClr>
                <a:srgbClr val="C00000"/>
              </a:buClr>
              <a:buSzPct val="80000"/>
              <a:buFont typeface="Arial" panose="020B0604020202020204" pitchFamily="34" charset="0"/>
              <a:buChar char="►"/>
            </a:pPr>
            <a:r>
              <a:rPr lang="en-US" sz="1600" dirty="0"/>
              <a:t>P2: Learners must have access to a live systems development or a detailed scenario or case study which will enable to them to carry out a thorough study of the business requirements for the system. They must have sufficient information to enable them to explore a range of business documentation and stakeholder views. This may include oral or written statements and questions from stakeholders, financial reports, press cuttings, incident reports, organisational goals and objectives, interview notes or live interviews of interested parties. The evidence must be formally presented either as a report or a detailed presentation, with speaker notes.</a:t>
            </a:r>
          </a:p>
          <a:p>
            <a:pPr marL="285750" indent="-285750">
              <a:buClr>
                <a:srgbClr val="C00000"/>
              </a:buClr>
              <a:buSzPct val="80000"/>
              <a:buFont typeface="Arial" panose="020B0604020202020204" pitchFamily="34" charset="0"/>
              <a:buChar char="►"/>
            </a:pPr>
            <a:r>
              <a:rPr lang="en-US" sz="1600" dirty="0"/>
              <a:t>P3: This should be conducted alongside the study of the scenario in P2, as the activities should be recorded using at least three different examples of the techniques identified in the teaching content.</a:t>
            </a:r>
            <a:endParaRPr lang="en-US" sz="1600" dirty="0" smtClean="0"/>
          </a:p>
        </p:txBody>
      </p:sp>
      <p:sp>
        <p:nvSpPr>
          <p:cNvPr id="9" name="Title 2"/>
          <p:cNvSpPr>
            <a:spLocks noGrp="1"/>
          </p:cNvSpPr>
          <p:nvPr>
            <p:ph type="title"/>
          </p:nvPr>
        </p:nvSpPr>
        <p:spPr>
          <a:xfrm>
            <a:off x="70266" y="72008"/>
            <a:ext cx="7670086" cy="548680"/>
          </a:xfrm>
        </p:spPr>
        <p:txBody>
          <a:bodyPr>
            <a:noAutofit/>
          </a:bodyPr>
          <a:lstStyle/>
          <a:p>
            <a:r>
              <a:rPr lang="en-US" sz="4000" dirty="0" smtClean="0"/>
              <a:t>LO2 – Assessment Guidance</a:t>
            </a:r>
            <a:endParaRPr lang="en-GB" sz="4000" dirty="0"/>
          </a:p>
        </p:txBody>
      </p:sp>
      <p:graphicFrame>
        <p:nvGraphicFramePr>
          <p:cNvPr id="4" name="Table 3"/>
          <p:cNvGraphicFramePr>
            <a:graphicFrameLocks noGrp="1"/>
          </p:cNvGraphicFramePr>
          <p:nvPr>
            <p:extLst>
              <p:ext uri="{D42A27DB-BD31-4B8C-83A1-F6EECF244321}">
                <p14:modId xmlns:p14="http://schemas.microsoft.com/office/powerpoint/2010/main" val="1196310110"/>
              </p:ext>
            </p:extLst>
          </p:nvPr>
        </p:nvGraphicFramePr>
        <p:xfrm>
          <a:off x="161444" y="4048080"/>
          <a:ext cx="8811394" cy="2697480"/>
        </p:xfrm>
        <a:graphic>
          <a:graphicData uri="http://schemas.openxmlformats.org/drawingml/2006/table">
            <a:tbl>
              <a:tblPr firstRow="1" bandRow="1">
                <a:tableStyleId>{5C22544A-7EE6-4342-B048-85BDC9FD1C3A}</a:tableStyleId>
              </a:tblPr>
              <a:tblGrid>
                <a:gridCol w="2610356"/>
                <a:gridCol w="6201038"/>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baseline="0" dirty="0" smtClean="0">
                          <a:solidFill>
                            <a:schemeClr val="lt1"/>
                          </a:solidFill>
                          <a:latin typeface="Arial" panose="020B0604020202020204" pitchFamily="34" charset="0"/>
                          <a:ea typeface="+mn-ea"/>
                          <a:cs typeface="Arial" panose="020B0604020202020204" pitchFamily="34" charset="0"/>
                        </a:rPr>
                        <a:t>Meaningful employer involvement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baseline="0" dirty="0" smtClean="0">
                          <a:solidFill>
                            <a:schemeClr val="lt1"/>
                          </a:solidFill>
                          <a:latin typeface="Arial" panose="020B0604020202020204" pitchFamily="34" charset="0"/>
                          <a:ea typeface="+mn-ea"/>
                          <a:cs typeface="Arial" panose="020B0604020202020204" pitchFamily="34" charset="0"/>
                        </a:rPr>
                        <a:t>Suggestion / ideas for </a:t>
                      </a:r>
                      <a:r>
                        <a:rPr kumimoji="0" lang="en-US" sz="1500" b="0" i="0" u="none" strike="noStrike" kern="1200" baseline="0" dirty="0" err="1" smtClean="0">
                          <a:solidFill>
                            <a:schemeClr val="lt1"/>
                          </a:solidFill>
                          <a:latin typeface="Arial" panose="020B0604020202020204" pitchFamily="34" charset="0"/>
                          <a:ea typeface="+mn-ea"/>
                          <a:cs typeface="Arial" panose="020B0604020202020204" pitchFamily="34" charset="0"/>
                        </a:rPr>
                        <a:t>centres</a:t>
                      </a:r>
                      <a:r>
                        <a:rPr kumimoji="0" lang="en-US" sz="1500" b="0" i="0" u="none" strike="noStrike" kern="1200" baseline="0" dirty="0" smtClean="0">
                          <a:solidFill>
                            <a:schemeClr val="lt1"/>
                          </a:solidFill>
                          <a:latin typeface="Arial" panose="020B0604020202020204" pitchFamily="34" charset="0"/>
                          <a:ea typeface="+mn-ea"/>
                          <a:cs typeface="Arial" panose="020B0604020202020204" pitchFamily="34" charset="0"/>
                        </a:rPr>
                        <a:t> when delivering this unit 	</a:t>
                      </a:r>
                    </a:p>
                  </a:txBody>
                  <a:tcPr/>
                </a:tc>
              </a:tr>
              <a:tr h="370840">
                <a:tc>
                  <a:txBody>
                    <a:bodyPr/>
                    <a:lstStyle/>
                    <a:p>
                      <a:r>
                        <a:rPr lang="en-US" sz="1500" dirty="0" smtClean="0">
                          <a:latin typeface="Arial" panose="020B0604020202020204" pitchFamily="34" charset="0"/>
                          <a:cs typeface="Arial" panose="020B0604020202020204" pitchFamily="34" charset="0"/>
                        </a:rPr>
                        <a:t>2. Learners undertake project(s), exercises(s) and/ or assessments/ examination(s) set with input from industry practitioner(s).</a:t>
                      </a:r>
                      <a:endParaRPr lang="en-GB" sz="1500" dirty="0">
                        <a:latin typeface="Arial" panose="020B0604020202020204" pitchFamily="34" charset="0"/>
                        <a:cs typeface="Arial" panose="020B0604020202020204" pitchFamily="34" charset="0"/>
                      </a:endParaRPr>
                    </a:p>
                  </a:txBody>
                  <a:tcPr/>
                </a:tc>
                <a:tc>
                  <a:txBody>
                    <a:bodyPr/>
                    <a:lstStyle/>
                    <a:p>
                      <a:r>
                        <a:rPr lang="en-US" sz="1500" dirty="0" smtClean="0">
                          <a:latin typeface="Arial" panose="020B0604020202020204" pitchFamily="34" charset="0"/>
                          <a:cs typeface="Arial" panose="020B0604020202020204" pitchFamily="34" charset="0"/>
                        </a:rPr>
                        <a:t>Learners could engage in a project, set by the analyst, where they would carry out a realistic range of activities, such as designing questionnaires for stakeholders, identifying relevant issues from the current documentation to identify business requirements and analyse their findings. Using the three view model, learners could provide the necessary design and communicate it to a client, possibly the systems analyst. From this, learners could create the logical and physical design, present it to the client and refine it in the light of the feedback received.</a:t>
                      </a:r>
                      <a:endParaRPr lang="en-GB" sz="15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059749841"/>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586145"/>
          </a:xfrm>
          <a:prstGeom prst="rect">
            <a:avLst/>
          </a:prstGeom>
        </p:spPr>
        <p:txBody>
          <a:bodyPr wrap="square">
            <a:spAutoFit/>
          </a:bodyPr>
          <a:lstStyle/>
          <a:p>
            <a:pPr>
              <a:buClr>
                <a:srgbClr val="C00000"/>
              </a:buClr>
              <a:buSzPct val="80000"/>
            </a:pPr>
            <a:r>
              <a:rPr lang="en-US" sz="2100" dirty="0"/>
              <a:t>2.1 Business requirements, i.e.:</a:t>
            </a:r>
          </a:p>
          <a:p>
            <a:pPr marL="711200" indent="-355600">
              <a:buClr>
                <a:srgbClr val="C00000"/>
              </a:buClr>
              <a:buSzPct val="100000"/>
              <a:buFont typeface="Wingdings" panose="05000000000000000000" pitchFamily="2" charset="2"/>
              <a:buChar char="§"/>
            </a:pPr>
            <a:r>
              <a:rPr lang="en-US" sz="2100" dirty="0" smtClean="0"/>
              <a:t>business </a:t>
            </a:r>
            <a:r>
              <a:rPr lang="en-US" sz="2100" dirty="0"/>
              <a:t>systems (e.g. human resources, finance, catering, production)</a:t>
            </a:r>
          </a:p>
          <a:p>
            <a:pPr marL="711200" indent="-355600">
              <a:buClr>
                <a:srgbClr val="C00000"/>
              </a:buClr>
              <a:buSzPct val="100000"/>
              <a:buFont typeface="Wingdings" panose="05000000000000000000" pitchFamily="2" charset="2"/>
              <a:buChar char="§"/>
            </a:pPr>
            <a:r>
              <a:rPr lang="en-US" sz="2100" dirty="0" smtClean="0"/>
              <a:t>business </a:t>
            </a:r>
            <a:r>
              <a:rPr lang="en-US" sz="2100" dirty="0"/>
              <a:t>analysis processes and models</a:t>
            </a:r>
          </a:p>
          <a:p>
            <a:pPr marL="711200" indent="-355600">
              <a:buClr>
                <a:srgbClr val="C00000"/>
              </a:buClr>
              <a:buSzPct val="100000"/>
              <a:buFont typeface="Wingdings" panose="05000000000000000000" pitchFamily="2" charset="2"/>
              <a:buChar char="§"/>
            </a:pPr>
            <a:r>
              <a:rPr lang="en-US" sz="2100" dirty="0" smtClean="0"/>
              <a:t>identify </a:t>
            </a:r>
            <a:r>
              <a:rPr lang="en-US" sz="2100" dirty="0"/>
              <a:t>business requirements</a:t>
            </a:r>
          </a:p>
          <a:p>
            <a:pPr marL="711200" indent="-355600">
              <a:buClr>
                <a:srgbClr val="C00000"/>
              </a:buClr>
              <a:buSzPct val="100000"/>
              <a:buFont typeface="Wingdings" panose="05000000000000000000" pitchFamily="2" charset="2"/>
              <a:buChar char="§"/>
            </a:pPr>
            <a:r>
              <a:rPr lang="en-US" sz="2100" dirty="0" smtClean="0"/>
              <a:t>deliverables </a:t>
            </a:r>
            <a:r>
              <a:rPr lang="en-US" sz="2100" dirty="0"/>
              <a:t>from business analysis</a:t>
            </a:r>
          </a:p>
          <a:p>
            <a:pPr>
              <a:buClr>
                <a:srgbClr val="C00000"/>
              </a:buClr>
              <a:buSzPct val="80000"/>
            </a:pPr>
            <a:r>
              <a:rPr lang="en-US" sz="2100" dirty="0"/>
              <a:t>2.2 Techniques, i.e.:</a:t>
            </a:r>
          </a:p>
          <a:p>
            <a:pPr marL="711200" indent="-355600">
              <a:buClr>
                <a:srgbClr val="C00000"/>
              </a:buClr>
              <a:buSzPct val="100000"/>
              <a:buFont typeface="Wingdings" panose="05000000000000000000" pitchFamily="2" charset="2"/>
              <a:buChar char="§"/>
            </a:pPr>
            <a:r>
              <a:rPr lang="en-US" sz="2100" dirty="0" smtClean="0"/>
              <a:t>interviewing </a:t>
            </a:r>
            <a:r>
              <a:rPr lang="en-US" sz="2100" dirty="0"/>
              <a:t>stakeholders</a:t>
            </a:r>
          </a:p>
          <a:p>
            <a:pPr marL="711200" indent="-355600">
              <a:buClr>
                <a:srgbClr val="C00000"/>
              </a:buClr>
              <a:buSzPct val="100000"/>
              <a:buFont typeface="Wingdings" panose="05000000000000000000" pitchFamily="2" charset="2"/>
              <a:buChar char="§"/>
            </a:pPr>
            <a:r>
              <a:rPr lang="en-US" sz="2100" dirty="0" smtClean="0"/>
              <a:t>conducting </a:t>
            </a:r>
            <a:r>
              <a:rPr lang="en-US" sz="2100" dirty="0"/>
              <a:t>workshops (e.g. facilitation, goal definition, selection of appropriate stakeholders)</a:t>
            </a:r>
          </a:p>
          <a:p>
            <a:pPr marL="711200" indent="-355600">
              <a:buClr>
                <a:srgbClr val="C00000"/>
              </a:buClr>
              <a:buSzPct val="100000"/>
              <a:buFont typeface="Wingdings" panose="05000000000000000000" pitchFamily="2" charset="2"/>
              <a:buChar char="§"/>
            </a:pPr>
            <a:r>
              <a:rPr lang="en-US" sz="2100" dirty="0" smtClean="0"/>
              <a:t>holding </a:t>
            </a:r>
            <a:r>
              <a:rPr lang="en-US" sz="2100" dirty="0"/>
              <a:t>focus groups</a:t>
            </a:r>
          </a:p>
          <a:p>
            <a:pPr marL="711200" indent="-355600">
              <a:buClr>
                <a:srgbClr val="C00000"/>
              </a:buClr>
              <a:buSzPct val="100000"/>
              <a:buFont typeface="Wingdings" panose="05000000000000000000" pitchFamily="2" charset="2"/>
              <a:buChar char="§"/>
            </a:pPr>
            <a:r>
              <a:rPr lang="en-US" sz="2100" dirty="0" smtClean="0"/>
              <a:t>observing </a:t>
            </a:r>
            <a:r>
              <a:rPr lang="en-US" sz="2100" dirty="0"/>
              <a:t>worker activities</a:t>
            </a:r>
          </a:p>
          <a:p>
            <a:pPr marL="711200" indent="-355600">
              <a:buClr>
                <a:srgbClr val="C00000"/>
              </a:buClr>
              <a:buSzPct val="100000"/>
              <a:buFont typeface="Wingdings" panose="05000000000000000000" pitchFamily="2" charset="2"/>
              <a:buChar char="§"/>
            </a:pPr>
            <a:r>
              <a:rPr lang="en-US" sz="2100" dirty="0" smtClean="0"/>
              <a:t>shadowing </a:t>
            </a:r>
            <a:r>
              <a:rPr lang="en-US" sz="2100" dirty="0"/>
              <a:t>workers</a:t>
            </a:r>
          </a:p>
          <a:p>
            <a:pPr marL="711200" indent="-355600">
              <a:buClr>
                <a:srgbClr val="C00000"/>
              </a:buClr>
              <a:buSzPct val="100000"/>
              <a:buFont typeface="Wingdings" panose="05000000000000000000" pitchFamily="2" charset="2"/>
              <a:buChar char="§"/>
            </a:pPr>
            <a:r>
              <a:rPr lang="en-US" sz="2100" dirty="0" smtClean="0"/>
              <a:t>preparing </a:t>
            </a:r>
            <a:r>
              <a:rPr lang="en-US" sz="2100" dirty="0"/>
              <a:t>and distributing questionnaires and surveys to stakeholders</a:t>
            </a:r>
          </a:p>
          <a:p>
            <a:pPr marL="711200" indent="-355600">
              <a:buClr>
                <a:srgbClr val="C00000"/>
              </a:buClr>
              <a:buSzPct val="100000"/>
              <a:buFont typeface="Wingdings" panose="05000000000000000000" pitchFamily="2" charset="2"/>
              <a:buChar char="§"/>
            </a:pPr>
            <a:r>
              <a:rPr lang="en-US" sz="2100" dirty="0" err="1" smtClean="0"/>
              <a:t>analysing</a:t>
            </a:r>
            <a:r>
              <a:rPr lang="en-US" sz="2100" dirty="0" smtClean="0"/>
              <a:t> </a:t>
            </a:r>
            <a:r>
              <a:rPr lang="en-US" sz="2100" dirty="0"/>
              <a:t>current documents</a:t>
            </a:r>
          </a:p>
          <a:p>
            <a:pPr marL="711200" indent="-355600">
              <a:buClr>
                <a:srgbClr val="C00000"/>
              </a:buClr>
              <a:buSzPct val="100000"/>
              <a:buFont typeface="Wingdings" panose="05000000000000000000" pitchFamily="2" charset="2"/>
              <a:buChar char="§"/>
            </a:pPr>
            <a:r>
              <a:rPr lang="en-US" sz="2100" dirty="0" smtClean="0"/>
              <a:t>identifying </a:t>
            </a:r>
            <a:r>
              <a:rPr lang="en-US" sz="2100" dirty="0"/>
              <a:t>deliverables</a:t>
            </a:r>
            <a:endParaRPr lang="en-US" sz="2100" dirty="0" smtClean="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3600" dirty="0" smtClean="0"/>
              <a:t>LO2 – Teaching Content</a:t>
            </a:r>
            <a:endParaRPr lang="en-GB" sz="3600" dirty="0"/>
          </a:p>
        </p:txBody>
      </p:sp>
    </p:spTree>
    <p:extLst>
      <p:ext uri="{BB962C8B-B14F-4D97-AF65-F5344CB8AC3E}">
        <p14:creationId xmlns:p14="http://schemas.microsoft.com/office/powerpoint/2010/main" val="392311280"/>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724644"/>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900" dirty="0" smtClean="0"/>
              <a:t>For all major project work in a company there are a lot of considerations other than what needs to be done. Generating a scope document is designed to take all these into consideration but the larger the project, the larger the scope. Installing a new program is limited to a few people, a small amount of downtime and a little inconvenience. Installing a cross school system will be more arduous and time consuming.</a:t>
            </a:r>
          </a:p>
          <a:p>
            <a:pPr marL="285750" indent="-285750">
              <a:buClr>
                <a:srgbClr val="C00000"/>
              </a:buClr>
              <a:buSzPct val="80000"/>
              <a:buFont typeface="Arial" panose="020B0604020202020204" pitchFamily="34" charset="0"/>
              <a:buChar char="►"/>
            </a:pPr>
            <a:r>
              <a:rPr lang="en-US" sz="1900" dirty="0" smtClean="0"/>
              <a:t>The business requirements need to be evaluated as part of this process. For this section of the project you should have access to </a:t>
            </a:r>
            <a:r>
              <a:rPr lang="en-US" sz="1900" dirty="0"/>
              <a:t>a live systems development or a detailed scenario or case study which will enable to them to carry out a thorough study of the business requirements for the </a:t>
            </a:r>
            <a:r>
              <a:rPr lang="en-US" sz="1900" dirty="0" smtClean="0"/>
              <a:t>system. </a:t>
            </a:r>
          </a:p>
          <a:p>
            <a:pPr marL="285750" indent="-285750">
              <a:buClr>
                <a:srgbClr val="C00000"/>
              </a:buClr>
              <a:buSzPct val="80000"/>
              <a:buFont typeface="Arial" panose="020B0604020202020204" pitchFamily="34" charset="0"/>
              <a:buChar char="►"/>
            </a:pPr>
            <a:r>
              <a:rPr lang="en-US" sz="1900" dirty="0"/>
              <a:t>This may include oral or written statements and questions from stakeholders, financial reports, press cuttings, incident reports, organisational goals and objectives, interview notes or live interviews of interested parties. The evidence must be formally presented either as a report or a detailed presentation, with speaker </a:t>
            </a:r>
            <a:r>
              <a:rPr lang="en-US" sz="1900" dirty="0" smtClean="0"/>
              <a:t>notes.</a:t>
            </a:r>
          </a:p>
          <a:p>
            <a:pPr marL="285750" indent="-285750">
              <a:buClr>
                <a:srgbClr val="C00000"/>
              </a:buClr>
              <a:buSzPct val="80000"/>
              <a:buFont typeface="Arial" panose="020B0604020202020204" pitchFamily="34" charset="0"/>
              <a:buChar char="►"/>
            </a:pPr>
            <a:r>
              <a:rPr lang="en-US" sz="1900" dirty="0" smtClean="0"/>
              <a:t>The links below </a:t>
            </a:r>
            <a:r>
              <a:rPr lang="en-US" sz="1900" smtClean="0"/>
              <a:t>give 6 </a:t>
            </a:r>
            <a:r>
              <a:rPr lang="en-US" sz="1900" dirty="0" smtClean="0"/>
              <a:t>scenarios you can use that represent school changes to systems in place. Your teacher may want to provide you with a better example that includes financial information:</a:t>
            </a:r>
          </a:p>
          <a:p>
            <a:pPr algn="ctr">
              <a:buClr>
                <a:srgbClr val="C00000"/>
              </a:buClr>
              <a:buSzPct val="80000"/>
            </a:pPr>
            <a:r>
              <a:rPr lang="en-US" sz="2400" dirty="0" smtClean="0">
                <a:hlinkClick r:id="rId3" action="ppaction://hlinkfile"/>
              </a:rPr>
              <a:t>1</a:t>
            </a:r>
            <a:r>
              <a:rPr lang="en-US" sz="2400" dirty="0" smtClean="0"/>
              <a:t>      </a:t>
            </a:r>
            <a:r>
              <a:rPr lang="en-US" sz="2400" dirty="0" smtClean="0">
                <a:hlinkClick r:id="rId4" action="ppaction://hlinkfile"/>
              </a:rPr>
              <a:t>2</a:t>
            </a:r>
            <a:r>
              <a:rPr lang="en-US" sz="2400" dirty="0" smtClean="0"/>
              <a:t>      </a:t>
            </a:r>
            <a:r>
              <a:rPr lang="en-US" sz="2400" dirty="0" smtClean="0">
                <a:hlinkClick r:id="rId5" action="ppaction://hlinkfile"/>
              </a:rPr>
              <a:t>3</a:t>
            </a:r>
            <a:r>
              <a:rPr lang="en-US" sz="2400" dirty="0" smtClean="0"/>
              <a:t>      </a:t>
            </a:r>
            <a:r>
              <a:rPr lang="en-US" sz="2400" dirty="0" smtClean="0">
                <a:hlinkClick r:id="rId6" action="ppaction://hlinkfile"/>
              </a:rPr>
              <a:t>4</a:t>
            </a:r>
            <a:r>
              <a:rPr lang="en-US" sz="2400" dirty="0" smtClean="0"/>
              <a:t>      </a:t>
            </a:r>
            <a:r>
              <a:rPr lang="en-US" sz="2400" dirty="0" smtClean="0">
                <a:hlinkClick r:id="rId7" action="ppaction://hlinkfile"/>
              </a:rPr>
              <a:t>5</a:t>
            </a:r>
            <a:r>
              <a:rPr lang="en-US" sz="2400" dirty="0" smtClean="0"/>
              <a:t>      </a:t>
            </a:r>
            <a:r>
              <a:rPr lang="en-US" sz="2400" dirty="0" smtClean="0">
                <a:hlinkClick r:id="rId8" action="ppaction://hlinkfile"/>
              </a:rPr>
              <a:t>6</a:t>
            </a:r>
            <a:endParaRPr lang="en-US" sz="2400" dirty="0" smtClean="0"/>
          </a:p>
        </p:txBody>
      </p:sp>
      <p:sp>
        <p:nvSpPr>
          <p:cNvPr id="9" name="Title 2"/>
          <p:cNvSpPr>
            <a:spLocks noGrp="1"/>
          </p:cNvSpPr>
          <p:nvPr>
            <p:ph type="title"/>
          </p:nvPr>
        </p:nvSpPr>
        <p:spPr>
          <a:xfrm>
            <a:off x="70266" y="72008"/>
            <a:ext cx="7670086" cy="548680"/>
          </a:xfrm>
        </p:spPr>
        <p:txBody>
          <a:bodyPr>
            <a:noAutofit/>
          </a:bodyPr>
          <a:lstStyle/>
          <a:p>
            <a:r>
              <a:rPr lang="en-US" sz="4000" dirty="0" smtClean="0"/>
              <a:t>P2.1 – Business Requirements </a:t>
            </a:r>
            <a:endParaRPr lang="en-GB" sz="4000" dirty="0"/>
          </a:p>
        </p:txBody>
      </p:sp>
    </p:spTree>
    <p:extLst>
      <p:ext uri="{BB962C8B-B14F-4D97-AF65-F5344CB8AC3E}">
        <p14:creationId xmlns:p14="http://schemas.microsoft.com/office/powerpoint/2010/main" val="1305539676"/>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507662"/>
          </a:xfrm>
          <a:prstGeom prst="rect">
            <a:avLst/>
          </a:prstGeom>
        </p:spPr>
        <p:txBody>
          <a:bodyPr wrap="square">
            <a:spAutoFit/>
          </a:bodyPr>
          <a:lstStyle/>
          <a:p>
            <a:pPr>
              <a:buClr>
                <a:srgbClr val="C00000"/>
              </a:buClr>
              <a:buSzPct val="80000"/>
            </a:pPr>
            <a:r>
              <a:rPr lang="en-US" sz="1530" b="1" dirty="0"/>
              <a:t>Suggested sources for a case study could be:</a:t>
            </a:r>
          </a:p>
          <a:p>
            <a:pPr marL="285750" indent="-285750">
              <a:buClr>
                <a:srgbClr val="C00000"/>
              </a:buClr>
              <a:buSzPct val="80000"/>
              <a:buFont typeface="Arial" panose="020B0604020202020204" pitchFamily="34" charset="0"/>
              <a:buChar char="►"/>
            </a:pPr>
            <a:r>
              <a:rPr lang="en-US" sz="1530" b="1" dirty="0"/>
              <a:t>Organisation: Kevin </a:t>
            </a:r>
            <a:r>
              <a:rPr lang="en-US" sz="1530" b="1" dirty="0" smtClean="0"/>
              <a:t>Bowman</a:t>
            </a:r>
            <a:br>
              <a:rPr lang="en-US" sz="1530" b="1" dirty="0" smtClean="0"/>
            </a:br>
            <a:r>
              <a:rPr lang="en-US" sz="1530" dirty="0" smtClean="0"/>
              <a:t>Resource </a:t>
            </a:r>
            <a:r>
              <a:rPr lang="en-US" sz="1530" dirty="0"/>
              <a:t>Title: Systems Analysis: A Beginner’s </a:t>
            </a:r>
            <a:r>
              <a:rPr lang="en-US" sz="1530" dirty="0" smtClean="0"/>
              <a:t>Guide</a:t>
            </a:r>
            <a:br>
              <a:rPr lang="en-US" sz="1530" dirty="0" smtClean="0"/>
            </a:br>
            <a:r>
              <a:rPr lang="en-US" sz="1530" dirty="0" smtClean="0"/>
              <a:t>Website </a:t>
            </a:r>
            <a:r>
              <a:rPr lang="en-US" sz="1530" dirty="0"/>
              <a:t>Link: </a:t>
            </a:r>
            <a:r>
              <a:rPr lang="en-US" sz="1530" dirty="0">
                <a:hlinkClick r:id="rId3"/>
              </a:rPr>
              <a:t>http://</a:t>
            </a:r>
            <a:r>
              <a:rPr lang="en-US" sz="1530" dirty="0" smtClean="0">
                <a:hlinkClick r:id="rId3"/>
              </a:rPr>
              <a:t>www.amazon.co.uk/Systems-Analysis-A-Beginners-Guide/dp/033398630X</a:t>
            </a:r>
            <a:r>
              <a:rPr lang="en-US" sz="1530" dirty="0" smtClean="0"/>
              <a:t> </a:t>
            </a:r>
            <a:br>
              <a:rPr lang="en-US" sz="1530" dirty="0" smtClean="0"/>
            </a:br>
            <a:r>
              <a:rPr lang="en-US" sz="1530" dirty="0" smtClean="0"/>
              <a:t>Description</a:t>
            </a:r>
            <a:r>
              <a:rPr lang="en-US" sz="1530" dirty="0"/>
              <a:t>: Provides 2 case studies in the book and a further case study at the end for teachers to use.</a:t>
            </a:r>
          </a:p>
          <a:p>
            <a:pPr marL="285750" indent="-285750">
              <a:buClr>
                <a:srgbClr val="C00000"/>
              </a:buClr>
              <a:buSzPct val="80000"/>
              <a:buFont typeface="Arial" panose="020B0604020202020204" pitchFamily="34" charset="0"/>
              <a:buChar char="►"/>
            </a:pPr>
            <a:r>
              <a:rPr lang="en-US" sz="1530" b="1" dirty="0"/>
              <a:t>Organisation: George M. </a:t>
            </a:r>
            <a:r>
              <a:rPr lang="en-US" sz="1530" b="1" dirty="0" err="1" smtClean="0"/>
              <a:t>Marakas</a:t>
            </a:r>
            <a:r>
              <a:rPr lang="en-US" sz="1530" b="1" dirty="0" smtClean="0"/>
              <a:t/>
            </a:r>
            <a:br>
              <a:rPr lang="en-US" sz="1530" b="1" dirty="0" smtClean="0"/>
            </a:br>
            <a:r>
              <a:rPr lang="en-US" sz="1530" dirty="0" smtClean="0"/>
              <a:t>Resource </a:t>
            </a:r>
            <a:r>
              <a:rPr lang="en-US" sz="1530" dirty="0"/>
              <a:t>Title: Systems Analysis and Design: An Active </a:t>
            </a:r>
            <a:r>
              <a:rPr lang="en-US" sz="1530" dirty="0" smtClean="0"/>
              <a:t>Approach</a:t>
            </a:r>
            <a:br>
              <a:rPr lang="en-US" sz="1530" dirty="0" smtClean="0"/>
            </a:br>
            <a:r>
              <a:rPr lang="en-US" sz="1530" dirty="0" smtClean="0"/>
              <a:t>Website </a:t>
            </a:r>
            <a:r>
              <a:rPr lang="en-US" sz="1530" dirty="0"/>
              <a:t>Link: </a:t>
            </a:r>
            <a:r>
              <a:rPr lang="en-US" sz="1530" dirty="0">
                <a:hlinkClick r:id="rId4"/>
              </a:rPr>
              <a:t>http://</a:t>
            </a:r>
            <a:r>
              <a:rPr lang="en-US" sz="1530" dirty="0" smtClean="0">
                <a:hlinkClick r:id="rId4"/>
              </a:rPr>
              <a:t>www.amazon.com/Systems-Analysis-Deisgn-Active-Approach/dp/0130225150</a:t>
            </a:r>
            <a:r>
              <a:rPr lang="en-US" sz="1530" dirty="0" smtClean="0"/>
              <a:t> </a:t>
            </a:r>
            <a:br>
              <a:rPr lang="en-US" sz="1530" dirty="0" smtClean="0"/>
            </a:br>
            <a:r>
              <a:rPr lang="en-US" sz="1530" dirty="0" smtClean="0"/>
              <a:t>Description</a:t>
            </a:r>
            <a:r>
              <a:rPr lang="en-US" sz="1530" dirty="0"/>
              <a:t>: Contains role play case scenarios supported by multi-media via a </a:t>
            </a:r>
            <a:r>
              <a:rPr lang="en-US" sz="1530" dirty="0" smtClean="0"/>
              <a:t>website.</a:t>
            </a:r>
          </a:p>
          <a:p>
            <a:pPr marL="285750" indent="-285750">
              <a:buClr>
                <a:srgbClr val="C00000"/>
              </a:buClr>
              <a:buSzPct val="80000"/>
              <a:buFont typeface="Arial" panose="020B0604020202020204" pitchFamily="34" charset="0"/>
              <a:buChar char="►"/>
            </a:pPr>
            <a:r>
              <a:rPr lang="en-US" sz="1530" b="1" dirty="0"/>
              <a:t>Organisation: </a:t>
            </a:r>
            <a:r>
              <a:rPr lang="en-US" sz="1530" b="1" dirty="0" err="1" smtClean="0"/>
              <a:t>FreeTutes</a:t>
            </a:r>
            <a:r>
              <a:rPr lang="en-US" sz="1530" b="1" dirty="0" smtClean="0"/>
              <a:t/>
            </a:r>
            <a:br>
              <a:rPr lang="en-US" sz="1530" b="1" dirty="0" smtClean="0"/>
            </a:br>
            <a:r>
              <a:rPr lang="en-US" sz="1530" dirty="0" smtClean="0"/>
              <a:t>Resource </a:t>
            </a:r>
            <a:r>
              <a:rPr lang="en-US" sz="1530" dirty="0"/>
              <a:t>Title: Library Management </a:t>
            </a:r>
            <a:r>
              <a:rPr lang="en-US" sz="1530" dirty="0" smtClean="0"/>
              <a:t>System</a:t>
            </a:r>
            <a:br>
              <a:rPr lang="en-US" sz="1530" dirty="0" smtClean="0"/>
            </a:br>
            <a:r>
              <a:rPr lang="en-US" sz="1530" dirty="0" smtClean="0"/>
              <a:t>Website </a:t>
            </a:r>
            <a:r>
              <a:rPr lang="en-US" sz="1530" dirty="0"/>
              <a:t>Link: </a:t>
            </a:r>
            <a:r>
              <a:rPr lang="en-US" sz="1530" dirty="0">
                <a:hlinkClick r:id="rId5"/>
              </a:rPr>
              <a:t>http://</a:t>
            </a:r>
            <a:r>
              <a:rPr lang="en-US" sz="1530" dirty="0" smtClean="0">
                <a:hlinkClick r:id="rId5"/>
              </a:rPr>
              <a:t>www.freetutes.com/systemanalysis/sa3-preliminary-analysis-case-study.html</a:t>
            </a:r>
            <a:r>
              <a:rPr lang="en-US" sz="1530" dirty="0" smtClean="0"/>
              <a:t> </a:t>
            </a:r>
            <a:br>
              <a:rPr lang="en-US" sz="1530" dirty="0" smtClean="0"/>
            </a:br>
            <a:r>
              <a:rPr lang="en-US" sz="1530" dirty="0" smtClean="0"/>
              <a:t>Description</a:t>
            </a:r>
            <a:r>
              <a:rPr lang="en-US" sz="1530" dirty="0"/>
              <a:t>: Case study with preliminary analysis and economic analysis already completed.</a:t>
            </a:r>
          </a:p>
          <a:p>
            <a:pPr marL="285750" indent="-285750">
              <a:buClr>
                <a:srgbClr val="C00000"/>
              </a:buClr>
              <a:buSzPct val="80000"/>
              <a:buFont typeface="Arial" panose="020B0604020202020204" pitchFamily="34" charset="0"/>
              <a:buChar char="►"/>
            </a:pPr>
            <a:r>
              <a:rPr lang="en-US" sz="1530" b="1" dirty="0" smtClean="0"/>
              <a:t>Organisation</a:t>
            </a:r>
            <a:r>
              <a:rPr lang="en-US" sz="1530" b="1" dirty="0"/>
              <a:t>: David Avison and </a:t>
            </a:r>
            <a:r>
              <a:rPr lang="en-US" sz="1530" b="1" dirty="0" err="1"/>
              <a:t>Hanifa</a:t>
            </a:r>
            <a:r>
              <a:rPr lang="en-US" sz="1530" b="1" dirty="0"/>
              <a:t> </a:t>
            </a:r>
            <a:r>
              <a:rPr lang="en-US" sz="1530" b="1" dirty="0" smtClean="0"/>
              <a:t>Shah</a:t>
            </a:r>
            <a:r>
              <a:rPr lang="en-US" sz="1530" dirty="0" smtClean="0"/>
              <a:t/>
            </a:r>
            <a:br>
              <a:rPr lang="en-US" sz="1530" dirty="0" smtClean="0"/>
            </a:br>
            <a:r>
              <a:rPr lang="en-US" sz="1530" dirty="0" smtClean="0"/>
              <a:t>Resource </a:t>
            </a:r>
            <a:r>
              <a:rPr lang="en-US" sz="1530" dirty="0"/>
              <a:t>Title: The Information Systems Development Life Cycle: A First Course in Information </a:t>
            </a:r>
            <a:r>
              <a:rPr lang="en-US" sz="1530" dirty="0" smtClean="0"/>
              <a:t>Systems</a:t>
            </a:r>
            <a:br>
              <a:rPr lang="en-US" sz="1530" dirty="0" smtClean="0"/>
            </a:br>
            <a:r>
              <a:rPr lang="en-US" sz="1530" dirty="0" smtClean="0"/>
              <a:t>Website </a:t>
            </a:r>
            <a:r>
              <a:rPr lang="en-US" sz="1530" dirty="0"/>
              <a:t>Link: </a:t>
            </a:r>
            <a:r>
              <a:rPr lang="en-US" sz="1530" dirty="0">
                <a:hlinkClick r:id="rId6"/>
              </a:rPr>
              <a:t>https://</a:t>
            </a:r>
            <a:r>
              <a:rPr lang="en-US" sz="1530" dirty="0" smtClean="0">
                <a:hlinkClick r:id="rId6"/>
              </a:rPr>
              <a:t>books.google.co.uk/books/about/The_Information_Systems_Development_Life.html?id=RuVQAAAAMAAJ</a:t>
            </a:r>
            <a:r>
              <a:rPr lang="en-US" sz="1530" dirty="0" smtClean="0"/>
              <a:t> </a:t>
            </a:r>
            <a:br>
              <a:rPr lang="en-US" sz="1530" dirty="0" smtClean="0"/>
            </a:br>
            <a:r>
              <a:rPr lang="en-US" sz="1530" dirty="0" smtClean="0"/>
              <a:t>Description</a:t>
            </a:r>
            <a:r>
              <a:rPr lang="en-US" sz="1530" dirty="0"/>
              <a:t>: Case study at the end of each chapter which has the same scenario; Chapter 4, on </a:t>
            </a:r>
            <a:r>
              <a:rPr lang="en-US" sz="1530" dirty="0" smtClean="0"/>
              <a:t>the Feasibility </a:t>
            </a:r>
            <a:r>
              <a:rPr lang="en-US" sz="1530" dirty="0"/>
              <a:t>Study, has a short case study and exercise at the end of it.</a:t>
            </a:r>
          </a:p>
        </p:txBody>
      </p:sp>
      <p:sp>
        <p:nvSpPr>
          <p:cNvPr id="9" name="Title 2"/>
          <p:cNvSpPr>
            <a:spLocks noGrp="1"/>
          </p:cNvSpPr>
          <p:nvPr>
            <p:ph type="title"/>
          </p:nvPr>
        </p:nvSpPr>
        <p:spPr>
          <a:xfrm>
            <a:off x="70266" y="72008"/>
            <a:ext cx="7670086" cy="548680"/>
          </a:xfrm>
        </p:spPr>
        <p:txBody>
          <a:bodyPr>
            <a:noAutofit/>
          </a:bodyPr>
          <a:lstStyle/>
          <a:p>
            <a:r>
              <a:rPr lang="en-US" sz="4000" dirty="0" smtClean="0"/>
              <a:t>P2.1 – Business Requirements </a:t>
            </a:r>
            <a:endParaRPr lang="en-GB" sz="4000" dirty="0"/>
          </a:p>
        </p:txBody>
      </p:sp>
    </p:spTree>
    <p:extLst>
      <p:ext uri="{BB962C8B-B14F-4D97-AF65-F5344CB8AC3E}">
        <p14:creationId xmlns:p14="http://schemas.microsoft.com/office/powerpoint/2010/main" val="74893839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77081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2050" dirty="0" smtClean="0"/>
              <a:t>Using a case study of your choice, or one given to you</a:t>
            </a:r>
            <a:r>
              <a:rPr lang="en-US" sz="2050" dirty="0"/>
              <a:t>, </a:t>
            </a:r>
            <a:r>
              <a:rPr lang="en-US" sz="2050" dirty="0" smtClean="0"/>
              <a:t>create a report that presents findings using the following headings:</a:t>
            </a:r>
          </a:p>
          <a:p>
            <a:pPr marL="711200" indent="-342900">
              <a:buClr>
                <a:srgbClr val="C00000"/>
              </a:buClr>
              <a:buSzPct val="100000"/>
              <a:buFont typeface="+mj-lt"/>
              <a:buAutoNum type="arabicPeriod"/>
            </a:pPr>
            <a:r>
              <a:rPr lang="en-US" sz="2050" b="1" dirty="0" smtClean="0"/>
              <a:t>Business </a:t>
            </a:r>
            <a:r>
              <a:rPr lang="en-US" sz="2050" b="1" dirty="0"/>
              <a:t>systems </a:t>
            </a:r>
            <a:r>
              <a:rPr lang="en-US" sz="2050" dirty="0"/>
              <a:t>(e.g. human resources, finance, catering, production</a:t>
            </a:r>
            <a:r>
              <a:rPr lang="en-US" sz="2050" dirty="0" smtClean="0"/>
              <a:t>) – for the production of the solution detail the costings and procedures involved in the change process of the scenario. This should involve staff who are part of the change, the financial figures, and the production procedures.</a:t>
            </a:r>
            <a:endParaRPr lang="en-US" sz="2050" dirty="0"/>
          </a:p>
          <a:p>
            <a:pPr marL="711200" indent="-342900">
              <a:buClr>
                <a:srgbClr val="C00000"/>
              </a:buClr>
              <a:buSzPct val="100000"/>
              <a:buFont typeface="+mj-lt"/>
              <a:buAutoNum type="arabicPeriod"/>
            </a:pPr>
            <a:r>
              <a:rPr lang="en-US" sz="2050" b="1" dirty="0" smtClean="0"/>
              <a:t>Business </a:t>
            </a:r>
            <a:r>
              <a:rPr lang="en-US" sz="2050" b="1" dirty="0"/>
              <a:t>analysis processes and </a:t>
            </a:r>
            <a:r>
              <a:rPr lang="en-US" sz="2050" b="1" dirty="0" smtClean="0"/>
              <a:t>models </a:t>
            </a:r>
            <a:r>
              <a:rPr lang="en-US" sz="2050" dirty="0" smtClean="0"/>
              <a:t>– For this change discuss your findings from the scenario on which model of change they are likely to take or have taken from LO1, discuss with evidence how you came to this conclusion.</a:t>
            </a:r>
            <a:endParaRPr lang="en-US" sz="2050" dirty="0"/>
          </a:p>
          <a:p>
            <a:pPr marL="711200" indent="-342900">
              <a:buClr>
                <a:srgbClr val="C00000"/>
              </a:buClr>
              <a:buSzPct val="100000"/>
              <a:buFont typeface="+mj-lt"/>
              <a:buAutoNum type="arabicPeriod"/>
            </a:pPr>
            <a:r>
              <a:rPr lang="en-US" sz="2050" b="1" dirty="0" smtClean="0"/>
              <a:t>Identify </a:t>
            </a:r>
            <a:r>
              <a:rPr lang="en-US" sz="2050" b="1" dirty="0"/>
              <a:t>business </a:t>
            </a:r>
            <a:r>
              <a:rPr lang="en-US" sz="2050" b="1" dirty="0" smtClean="0"/>
              <a:t>requirements </a:t>
            </a:r>
            <a:r>
              <a:rPr lang="en-US" sz="2050" dirty="0" smtClean="0"/>
              <a:t>– using the scenario and research on the internet around the needs of the school or business, or using local statistics or press cuttings, outline the business requirements.</a:t>
            </a:r>
            <a:endParaRPr lang="en-US" sz="2050" dirty="0"/>
          </a:p>
          <a:p>
            <a:pPr marL="711200" indent="-342900">
              <a:buClr>
                <a:srgbClr val="C00000"/>
              </a:buClr>
              <a:buSzPct val="100000"/>
              <a:buFont typeface="+mj-lt"/>
              <a:buAutoNum type="arabicPeriod"/>
            </a:pPr>
            <a:r>
              <a:rPr lang="en-US" sz="2050" b="1" dirty="0" smtClean="0"/>
              <a:t>Deliverables </a:t>
            </a:r>
            <a:r>
              <a:rPr lang="en-US" sz="2050" b="1" dirty="0"/>
              <a:t>from business </a:t>
            </a:r>
            <a:r>
              <a:rPr lang="en-US" sz="2050" b="1" dirty="0" smtClean="0"/>
              <a:t>analysis </a:t>
            </a:r>
            <a:r>
              <a:rPr lang="en-US" sz="2050" dirty="0" smtClean="0"/>
              <a:t>– Outline the success criteria of the scenario, what did the school hope to achieve, what needed to be done and why. You will need to research beyond the scenario for this.</a:t>
            </a:r>
            <a:endParaRPr lang="en-US" sz="2050" dirty="0"/>
          </a:p>
        </p:txBody>
      </p:sp>
      <p:sp>
        <p:nvSpPr>
          <p:cNvPr id="9" name="Title 2"/>
          <p:cNvSpPr>
            <a:spLocks noGrp="1"/>
          </p:cNvSpPr>
          <p:nvPr>
            <p:ph type="title"/>
          </p:nvPr>
        </p:nvSpPr>
        <p:spPr>
          <a:xfrm>
            <a:off x="70266" y="72008"/>
            <a:ext cx="7670086" cy="548680"/>
          </a:xfrm>
        </p:spPr>
        <p:txBody>
          <a:bodyPr>
            <a:noAutofit/>
          </a:bodyPr>
          <a:lstStyle/>
          <a:p>
            <a:r>
              <a:rPr lang="en-US" sz="4000" dirty="0" smtClean="0"/>
              <a:t>P2.1 – Business Requirements </a:t>
            </a:r>
            <a:endParaRPr lang="en-GB" sz="4000" dirty="0"/>
          </a:p>
        </p:txBody>
      </p:sp>
    </p:spTree>
    <p:extLst>
      <p:ext uri="{BB962C8B-B14F-4D97-AF65-F5344CB8AC3E}">
        <p14:creationId xmlns:p14="http://schemas.microsoft.com/office/powerpoint/2010/main" val="239050856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6930836" cy="563231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dirty="0" smtClean="0"/>
              <a:t>The </a:t>
            </a:r>
            <a:r>
              <a:rPr lang="en-US" dirty="0"/>
              <a:t>evidence must be formally presented either as a report or a detailed presentation, with speaker notes</a:t>
            </a:r>
            <a:r>
              <a:rPr lang="en-US" dirty="0" smtClean="0"/>
              <a:t>.</a:t>
            </a:r>
          </a:p>
          <a:p>
            <a:pPr marL="285750" indent="-285750">
              <a:buClr>
                <a:srgbClr val="C00000"/>
              </a:buClr>
              <a:buSzPct val="80000"/>
              <a:buFont typeface="Arial" panose="020B0604020202020204" pitchFamily="34" charset="0"/>
              <a:buChar char="►"/>
            </a:pPr>
            <a:r>
              <a:rPr lang="en-US" dirty="0" smtClean="0"/>
              <a:t>This is not an easy part of the project but like the other units, you are expected to try. This is the first major part of this project so it might be necessary to either use a scenario from the school with figures and interviews with your own technicians on a change that has happened on the school system and video that interview.</a:t>
            </a:r>
          </a:p>
          <a:p>
            <a:pPr marL="285750" indent="-285750">
              <a:buClr>
                <a:srgbClr val="C00000"/>
              </a:buClr>
              <a:buSzPct val="80000"/>
              <a:buFont typeface="Arial" panose="020B0604020202020204" pitchFamily="34" charset="0"/>
              <a:buChar char="►"/>
            </a:pPr>
            <a:r>
              <a:rPr lang="en-US" dirty="0" smtClean="0"/>
              <a:t>If you cannot do this, then you may have to be a little inventive with your findings on one of the provided scenarios and cobble together interviews and witness statements to meet the examiners criteria. Be prepared to present at least 4 different sources and written materials in your findings.</a:t>
            </a:r>
          </a:p>
          <a:p>
            <a:pPr>
              <a:buClr>
                <a:srgbClr val="C00000"/>
              </a:buClr>
              <a:buSzPct val="80000"/>
            </a:pPr>
            <a:r>
              <a:rPr lang="en-US" b="1" dirty="0">
                <a:solidFill>
                  <a:srgbClr val="FF0000"/>
                </a:solidFill>
              </a:rPr>
              <a:t>P2.1 – Task 01 – </a:t>
            </a:r>
            <a:r>
              <a:rPr lang="en-US" dirty="0">
                <a:solidFill>
                  <a:srgbClr val="FF0000"/>
                </a:solidFill>
              </a:rPr>
              <a:t>Prepare a report or presentation that present the business requirements for a specified project covering Business systems, Business analysis processes and models, </a:t>
            </a:r>
            <a:r>
              <a:rPr lang="en-US" dirty="0" smtClean="0">
                <a:solidFill>
                  <a:srgbClr val="FF0000"/>
                </a:solidFill>
              </a:rPr>
              <a:t>Identifying </a:t>
            </a:r>
            <a:r>
              <a:rPr lang="en-US" dirty="0">
                <a:solidFill>
                  <a:srgbClr val="FF0000"/>
                </a:solidFill>
              </a:rPr>
              <a:t>business requirements and Deliverables from business analysis.</a:t>
            </a:r>
          </a:p>
          <a:p>
            <a:pPr>
              <a:buClr>
                <a:srgbClr val="C00000"/>
              </a:buClr>
              <a:buSzPct val="80000"/>
            </a:pPr>
            <a:r>
              <a:rPr lang="en-US" b="1" dirty="0">
                <a:solidFill>
                  <a:srgbClr val="FF0000"/>
                </a:solidFill>
              </a:rPr>
              <a:t>P2.1 – Task </a:t>
            </a:r>
            <a:r>
              <a:rPr lang="en-US" b="1" dirty="0" smtClean="0">
                <a:solidFill>
                  <a:srgbClr val="FF0000"/>
                </a:solidFill>
              </a:rPr>
              <a:t>02 </a:t>
            </a:r>
            <a:r>
              <a:rPr lang="en-US" dirty="0">
                <a:solidFill>
                  <a:srgbClr val="FF0000"/>
                </a:solidFill>
              </a:rPr>
              <a:t>– Evaluate the business requirements in terms of completeness, detail, deliverables, stakeholder expectations and success criteria</a:t>
            </a:r>
            <a:r>
              <a:rPr lang="en-US" dirty="0" smtClean="0">
                <a:solidFill>
                  <a:srgbClr val="FF0000"/>
                </a:solidFill>
              </a:rPr>
              <a:t>.</a:t>
            </a:r>
            <a:endParaRPr lang="en-US" dirty="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4000" dirty="0" smtClean="0"/>
              <a:t>P2.1 – Business Requirements </a:t>
            </a:r>
            <a:endParaRPr lang="en-GB" sz="4000" dirty="0"/>
          </a:p>
        </p:txBody>
      </p:sp>
      <p:pic>
        <p:nvPicPr>
          <p:cNvPr id="1026" name="Picture 2" descr="Image result for one to one intervi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0" y="1081657"/>
            <a:ext cx="1821582" cy="132194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Image result for project questionnaire"/>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691" t="8353" r="12425" b="8986"/>
          <a:stretch/>
        </p:blipFill>
        <p:spPr bwMode="auto">
          <a:xfrm>
            <a:off x="7092280" y="2505378"/>
            <a:ext cx="1821582" cy="250164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Image result for project financial figur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2280" y="5142355"/>
            <a:ext cx="1834241" cy="14549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3959962"/>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1.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6DD945F-B7B0-4691-A0D0-E2EAD6DA23B3}">
  <ds:schemaRefs>
    <ds:schemaRef ds:uri="http://purl.org/dc/elements/1.1/"/>
    <ds:schemaRef ds:uri="http://schemas.microsoft.com/office/2006/documentManagement/types"/>
    <ds:schemaRef ds:uri="http://schemas.microsoft.com/office/2006/metadata/properties"/>
    <ds:schemaRef ds:uri="http://purl.org/dc/terms/"/>
    <ds:schemaRef ds:uri="http://purl.org/dc/dcmitype/"/>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Enderoth</Template>
  <TotalTime>40843</TotalTime>
  <Words>2181</Words>
  <Application>Microsoft Office PowerPoint</Application>
  <PresentationFormat>On-screen Show (4:3)</PresentationFormat>
  <Paragraphs>114</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Lucida Sans Unicode</vt:lpstr>
      <vt:lpstr>Verdana</vt:lpstr>
      <vt:lpstr>Wingdings</vt:lpstr>
      <vt:lpstr>Wingdings 2</vt:lpstr>
      <vt:lpstr>Wingdings 3</vt:lpstr>
      <vt:lpstr>Enderoth</vt:lpstr>
      <vt:lpstr>PowerPoint Presentation</vt:lpstr>
      <vt:lpstr>Assignment Scenario</vt:lpstr>
      <vt:lpstr>Assessment Criteria</vt:lpstr>
      <vt:lpstr>LO2 – Assessment Guidance</vt:lpstr>
      <vt:lpstr>LO2 – Teaching Content</vt:lpstr>
      <vt:lpstr>P2.1 – Business Requirements </vt:lpstr>
      <vt:lpstr>P2.1 – Business Requirements </vt:lpstr>
      <vt:lpstr>P2.1 – Business Requirements </vt:lpstr>
      <vt:lpstr>P2.1 – Business Requirements </vt:lpstr>
      <vt:lpstr>P3.1 – Techniques – Gathering Resources</vt:lpstr>
      <vt:lpstr>P3.2 – Techniques – Document Analysis</vt:lpstr>
      <vt:lpstr>LO2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11.2</dc:title>
  <dc:subject>eBusiness</dc:subject>
  <dc:creator>Enderoth</dc:creator>
  <cp:lastModifiedBy>Stephen Rafferty</cp:lastModifiedBy>
  <cp:revision>1448</cp:revision>
  <cp:lastPrinted>2014-01-22T18:25:48Z</cp:lastPrinted>
  <dcterms:created xsi:type="dcterms:W3CDTF">2008-03-12T11:01:44Z</dcterms:created>
  <dcterms:modified xsi:type="dcterms:W3CDTF">2018-08-10T09:04:52Z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